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9" r:id="rId4"/>
    <p:sldId id="291" r:id="rId5"/>
    <p:sldId id="293" r:id="rId6"/>
    <p:sldId id="283" r:id="rId7"/>
    <p:sldId id="284" r:id="rId8"/>
    <p:sldId id="299" r:id="rId9"/>
    <p:sldId id="301" r:id="rId10"/>
    <p:sldId id="310" r:id="rId11"/>
    <p:sldId id="311" r:id="rId12"/>
    <p:sldId id="262" r:id="rId13"/>
    <p:sldId id="320" r:id="rId14"/>
    <p:sldId id="278" r:id="rId15"/>
    <p:sldId id="322" r:id="rId16"/>
    <p:sldId id="323" r:id="rId17"/>
    <p:sldId id="264" r:id="rId18"/>
    <p:sldId id="26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47FF9A"/>
    <a:srgbClr val="69FFAD"/>
    <a:srgbClr val="00F66F"/>
    <a:srgbClr val="FF5757"/>
    <a:srgbClr val="00F26D"/>
    <a:srgbClr val="91B9F9"/>
    <a:srgbClr val="2271F2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94" autoAdjust="0"/>
  </p:normalViewPr>
  <p:slideViewPr>
    <p:cSldViewPr snapToGrid="0">
      <p:cViewPr varScale="1">
        <p:scale>
          <a:sx n="121" d="100"/>
          <a:sy n="121" d="100"/>
        </p:scale>
        <p:origin x="131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Rétrospectives sur l’avancement pour des ajustements continus afin d’optimiser le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426592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Description</a:t>
            </a:r>
            <a:r>
              <a:rPr lang="fr-FR" dirty="0"/>
              <a:t> : Il s’agit d’un résumé de la fonctionnalité ou de l'exigence du point de vue de l'utilisateur.</a:t>
            </a:r>
          </a:p>
          <a:p>
            <a:pPr marL="158750" indent="0">
              <a:buNone/>
            </a:pPr>
            <a:r>
              <a:rPr lang="fr-FR" b="1" dirty="0"/>
              <a:t>État</a:t>
            </a:r>
            <a:r>
              <a:rPr lang="fr-FR" dirty="0"/>
              <a:t> : État d’avancement de la User Story.</a:t>
            </a:r>
          </a:p>
          <a:p>
            <a:pPr marL="158750" indent="0">
              <a:buNone/>
            </a:pPr>
            <a:r>
              <a:rPr lang="fr-FR" b="1" dirty="0"/>
              <a:t>Priorité</a:t>
            </a:r>
            <a:r>
              <a:rPr lang="fr-FR" dirty="0"/>
              <a:t> : Ordre d’importance de la réalisation de la User Story.</a:t>
            </a:r>
          </a:p>
          <a:p>
            <a:pPr marL="158750" indent="0">
              <a:buNone/>
            </a:pPr>
            <a:r>
              <a:rPr lang="fr-FR" b="1" dirty="0"/>
              <a:t>Catégorie</a:t>
            </a:r>
            <a:r>
              <a:rPr lang="fr-FR" dirty="0"/>
              <a:t> : Regroupe les User Stories par thèmes ou types de fonctionnalités.</a:t>
            </a:r>
          </a:p>
          <a:p>
            <a:pPr marL="158750" indent="0">
              <a:buNone/>
            </a:pPr>
            <a:r>
              <a:rPr lang="fr-FR" b="1" dirty="0"/>
              <a:t>Complexité</a:t>
            </a:r>
            <a:r>
              <a:rPr lang="fr-FR" dirty="0"/>
              <a:t> : Évaluation de la difficulté relative de mise en œuvre de la User Story.</a:t>
            </a:r>
          </a:p>
          <a:p>
            <a:pPr marL="158750" indent="0">
              <a:buNone/>
            </a:pPr>
            <a:r>
              <a:rPr lang="fr-FR" b="1" dirty="0"/>
              <a:t>Temps nécessaire</a:t>
            </a:r>
            <a:r>
              <a:rPr lang="fr-FR" dirty="0"/>
              <a:t> : Estimation de la durée requise pour compléter la User Story.</a:t>
            </a:r>
          </a:p>
          <a:p>
            <a:pPr marL="158750" indent="0">
              <a:buNone/>
            </a:pPr>
            <a:r>
              <a:rPr lang="fr-FR" b="1" dirty="0"/>
              <a:t>Attribué à</a:t>
            </a:r>
            <a:r>
              <a:rPr lang="fr-FR" dirty="0"/>
              <a:t> : Indique quelle partie de l'équipe est responsable de la réalisation de la User Story.</a:t>
            </a:r>
          </a:p>
          <a:p>
            <a:pPr marL="158750" indent="0">
              <a:buNone/>
            </a:pPr>
            <a:r>
              <a:rPr lang="fr-FR" b="1" dirty="0"/>
              <a:t>Tâches à réaliser</a:t>
            </a:r>
            <a:r>
              <a:rPr lang="fr-FR" dirty="0"/>
              <a:t> : Actions spécifiques nécessaires pour compléter la User Story.</a:t>
            </a:r>
          </a:p>
          <a:p>
            <a:pPr marL="158750" indent="0">
              <a:buNone/>
            </a:pPr>
            <a:r>
              <a:rPr lang="fr-FR" b="1" dirty="0"/>
              <a:t>Spécifications</a:t>
            </a:r>
            <a:r>
              <a:rPr lang="fr-FR" dirty="0"/>
              <a:t> : Détails techniques et fonctionnels de la User Story.</a:t>
            </a:r>
          </a:p>
          <a:p>
            <a:pPr marL="158750" indent="0">
              <a:buNone/>
            </a:pPr>
            <a:r>
              <a:rPr lang="fr-FR" b="1" dirty="0"/>
              <a:t>Critères d'acceptation</a:t>
            </a:r>
            <a:r>
              <a:rPr lang="fr-FR" dirty="0"/>
              <a:t> : Conditions spécifiques qui doivent être remplies pour que la User Story soit considérée comme terminée.</a:t>
            </a:r>
          </a:p>
        </p:txBody>
      </p:sp>
    </p:spTree>
    <p:extLst>
      <p:ext uri="{BB962C8B-B14F-4D97-AF65-F5344CB8AC3E}">
        <p14:creationId xmlns:p14="http://schemas.microsoft.com/office/powerpoint/2010/main" val="399907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Côté front-end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HTML / CSS</a:t>
            </a:r>
            <a:r>
              <a:rPr lang="fr-FR" dirty="0"/>
              <a:t> : langages standards simples et efficaces pour la structuration et la stylisation.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React</a:t>
            </a:r>
            <a:r>
              <a:rPr lang="fr-FR" dirty="0"/>
              <a:t> : bibliothèque JavaScript qui facilite le code, le développement et l’organisation.</a:t>
            </a:r>
            <a:br>
              <a:rPr lang="fr-FR" dirty="0"/>
            </a:br>
            <a:endParaRPr lang="fr-FR" dirty="0"/>
          </a:p>
          <a:p>
            <a:pPr marL="158750" indent="0">
              <a:buNone/>
            </a:pPr>
            <a:r>
              <a:rPr lang="fr-FR" b="1" dirty="0"/>
              <a:t>Côté back-end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Node.js</a:t>
            </a:r>
            <a:r>
              <a:rPr lang="fr-FR" dirty="0"/>
              <a:t> : environnement d'exécution JavaScript côté serveur disposant d'un large écosystème de paquets (NPM) facilitant la réutilisation du code.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Express.js</a:t>
            </a:r>
            <a:r>
              <a:rPr lang="fr-FR" dirty="0"/>
              <a:t> : </a:t>
            </a:r>
            <a:r>
              <a:rPr lang="fr-FR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bibliothèque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pour concevoir </a:t>
            </a:r>
            <a:r>
              <a:rPr lang="fr-FR" dirty="0"/>
              <a:t>l’API REST de manière simple et rapide.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Mongoose</a:t>
            </a:r>
            <a:r>
              <a:rPr lang="fr-FR" dirty="0"/>
              <a:t> : bibliothèque fournissant une interface intuitive et structurée pour définir et gérer les données dans MongoDB (base de données NoSQL).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759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Combinaisons modernes entre environnement,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bibliothèques et </a:t>
            </a: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frameworks compatibles et efficaces ensemble.</a:t>
            </a:r>
            <a:b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dirty="0"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sym typeface="Montserrat"/>
              </a:rPr>
              <a:t> des applications (</a:t>
            </a:r>
            <a:r>
              <a:rPr lang="fr-FR" dirty="0">
                <a:latin typeface="Montserrat" panose="00000500000000000000" pitchFamily="2" charset="0"/>
              </a:rPr>
              <a:t>meilleures pratiques)</a:t>
            </a:r>
            <a:r>
              <a:rPr lang="fr" sz="600" dirty="0">
                <a:solidFill>
                  <a:srgbClr val="0D0D0D"/>
                </a:solidFill>
                <a:latin typeface="Montserrat"/>
                <a:sym typeface="Montserrat"/>
              </a:rPr>
              <a:t>.</a:t>
            </a: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053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7136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110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8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15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84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4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39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00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86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LEGER Thomas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25/06/2024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66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CE46A1-4478-A546-28BF-8DA34E3D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7" y="1320709"/>
            <a:ext cx="4371734" cy="3373965"/>
          </a:xfrm>
          <a:prstGeom prst="rect">
            <a:avLst/>
          </a:prstGeom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Visualisation générale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4689D78F-9D69-C944-1F30-103F2D29CA7E}"/>
              </a:ext>
            </a:extLst>
          </p:cNvPr>
          <p:cNvSpPr txBox="1"/>
          <p:nvPr/>
        </p:nvSpPr>
        <p:spPr>
          <a:xfrm>
            <a:off x="4853883" y="1326389"/>
            <a:ext cx="429011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Priorisation des tâches importantes.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Identification des tâches bloquantes.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Rétrospectives sur l’avancement.</a:t>
            </a:r>
          </a:p>
        </p:txBody>
      </p:sp>
    </p:spTree>
    <p:extLst>
      <p:ext uri="{BB962C8B-B14F-4D97-AF65-F5344CB8AC3E}">
        <p14:creationId xmlns:p14="http://schemas.microsoft.com/office/powerpoint/2010/main" val="260328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User story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DE2EE-DDE3-29C5-AE18-1DC797E8D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" t="1203" r="3231" b="11171"/>
          <a:stretch/>
        </p:blipFill>
        <p:spPr>
          <a:xfrm>
            <a:off x="304824" y="1303236"/>
            <a:ext cx="4367643" cy="3399393"/>
          </a:xfrm>
          <a:prstGeom prst="rect">
            <a:avLst/>
          </a:prstGeom>
        </p:spPr>
      </p:pic>
      <p:sp>
        <p:nvSpPr>
          <p:cNvPr id="8" name="Google Shape;94;p18">
            <a:extLst>
              <a:ext uri="{FF2B5EF4-FFF2-40B4-BE49-F238E27FC236}">
                <a16:creationId xmlns:a16="http://schemas.microsoft.com/office/drawing/2014/main" id="{F8B93A0D-145C-B0D1-1D4A-57D5390306D7}"/>
              </a:ext>
            </a:extLst>
          </p:cNvPr>
          <p:cNvSpPr txBox="1"/>
          <p:nvPr/>
        </p:nvSpPr>
        <p:spPr>
          <a:xfrm>
            <a:off x="4939229" y="783283"/>
            <a:ext cx="429936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" b="1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Liste des propriétés 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Description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État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Catégorie 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Complexité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Temps nécessaire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Attribué à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Tâches à réaliser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Spécifications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Critères d'acceptation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Vérification par un autre dév. </a:t>
            </a:r>
          </a:p>
        </p:txBody>
      </p:sp>
    </p:spTree>
    <p:extLst>
      <p:ext uri="{BB962C8B-B14F-4D97-AF65-F5344CB8AC3E}">
        <p14:creationId xmlns:p14="http://schemas.microsoft.com/office/powerpoint/2010/main" val="380216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19">
            <a:extLst>
              <a:ext uri="{FF2B5EF4-FFF2-40B4-BE49-F238E27FC236}">
                <a16:creationId xmlns:a16="http://schemas.microsoft.com/office/drawing/2014/main" id="{84C9182F-7731-5D51-AD87-66E25F501046}"/>
              </a:ext>
            </a:extLst>
          </p:cNvPr>
          <p:cNvSpPr txBox="1"/>
          <p:nvPr/>
        </p:nvSpPr>
        <p:spPr>
          <a:xfrm>
            <a:off x="411750" y="878912"/>
            <a:ext cx="8320500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front-end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 / CSS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langages standards.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bibliothèque JS qui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facilite le développement.</a:t>
            </a: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endParaRPr lang="fr-FR" sz="800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back-end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Node.js</a:t>
            </a: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environnement d'exécution JS disposant d'un large écosystème de paquets.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Express.js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concevoir l’API REST de manière simple et rapide.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Mongoose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pour interagir avec la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base de données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MongoDB.</a:t>
            </a:r>
            <a:endParaRPr lang="fr-FR" u="sng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E79FE0F-4353-82AE-E9BA-B3FF83B6F69F}"/>
              </a:ext>
            </a:extLst>
          </p:cNvPr>
          <p:cNvGrpSpPr/>
          <p:nvPr/>
        </p:nvGrpSpPr>
        <p:grpSpPr>
          <a:xfrm>
            <a:off x="511952" y="1053896"/>
            <a:ext cx="2135199" cy="2338466"/>
            <a:chOff x="515638" y="1053896"/>
            <a:chExt cx="2135199" cy="30357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BF224E-F3FB-5B1B-F052-6C997A89E365}"/>
                </a:ext>
              </a:extLst>
            </p:cNvPr>
            <p:cNvSpPr/>
            <p:nvPr/>
          </p:nvSpPr>
          <p:spPr>
            <a:xfrm>
              <a:off x="515638" y="1053896"/>
              <a:ext cx="2135198" cy="3035708"/>
            </a:xfrm>
            <a:prstGeom prst="rect">
              <a:avLst/>
            </a:prstGeom>
            <a:solidFill>
              <a:srgbClr val="00F2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7B8900B-B824-283E-DB45-4DE6057F68B8}"/>
                </a:ext>
              </a:extLst>
            </p:cNvPr>
            <p:cNvSpPr txBox="1"/>
            <p:nvPr/>
          </p:nvSpPr>
          <p:spPr>
            <a:xfrm>
              <a:off x="515639" y="1161711"/>
              <a:ext cx="2135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Front-end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6E40895-800B-4196-7DA4-5A72951740D2}"/>
              </a:ext>
            </a:extLst>
          </p:cNvPr>
          <p:cNvGrpSpPr/>
          <p:nvPr/>
        </p:nvGrpSpPr>
        <p:grpSpPr>
          <a:xfrm>
            <a:off x="651789" y="1823700"/>
            <a:ext cx="1862896" cy="686480"/>
            <a:chOff x="646544" y="1605433"/>
            <a:chExt cx="1862896" cy="686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4993BB-FAB4-A514-9A09-FAE97894232B}"/>
                </a:ext>
              </a:extLst>
            </p:cNvPr>
            <p:cNvSpPr/>
            <p:nvPr/>
          </p:nvSpPr>
          <p:spPr>
            <a:xfrm>
              <a:off x="646544" y="1666988"/>
              <a:ext cx="1862895" cy="624925"/>
            </a:xfrm>
            <a:prstGeom prst="rect">
              <a:avLst/>
            </a:prstGeom>
            <a:solidFill>
              <a:srgbClr val="7DFF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2025284-22DC-0E2B-DFBC-53FDD882695A}"/>
                </a:ext>
              </a:extLst>
            </p:cNvPr>
            <p:cNvSpPr txBox="1"/>
            <p:nvPr/>
          </p:nvSpPr>
          <p:spPr>
            <a:xfrm>
              <a:off x="646544" y="1605433"/>
              <a:ext cx="1862896" cy="66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App</a:t>
              </a:r>
              <a:br>
                <a:rPr lang="fr-FR" dirty="0">
                  <a:solidFill>
                    <a:schemeClr val="tx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(HTML + CSS + React)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EF317D-F57B-D662-B651-3F77DE13CBA5}"/>
              </a:ext>
            </a:extLst>
          </p:cNvPr>
          <p:cNvGrpSpPr/>
          <p:nvPr/>
        </p:nvGrpSpPr>
        <p:grpSpPr>
          <a:xfrm>
            <a:off x="4141359" y="1046013"/>
            <a:ext cx="2759681" cy="2346349"/>
            <a:chOff x="2723780" y="1043663"/>
            <a:chExt cx="2661020" cy="30459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EA554F-46AE-6374-FAE7-A32BA58012A6}"/>
                </a:ext>
              </a:extLst>
            </p:cNvPr>
            <p:cNvSpPr/>
            <p:nvPr/>
          </p:nvSpPr>
          <p:spPr>
            <a:xfrm>
              <a:off x="2723780" y="1053896"/>
              <a:ext cx="2661020" cy="3035708"/>
            </a:xfrm>
            <a:prstGeom prst="rect">
              <a:avLst/>
            </a:prstGeom>
            <a:solidFill>
              <a:srgbClr val="2271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6D4AD59-968D-7067-5DE2-BF8C3BFD14C8}"/>
                </a:ext>
              </a:extLst>
            </p:cNvPr>
            <p:cNvSpPr txBox="1"/>
            <p:nvPr/>
          </p:nvSpPr>
          <p:spPr>
            <a:xfrm>
              <a:off x="2723780" y="1043663"/>
              <a:ext cx="2661019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Back-end</a:t>
              </a:r>
              <a:endParaRPr lang="fr-FR" sz="24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(Node.js)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714E65-03E3-4D8B-77E4-77B424B1B22D}"/>
              </a:ext>
            </a:extLst>
          </p:cNvPr>
          <p:cNvGrpSpPr/>
          <p:nvPr/>
        </p:nvGrpSpPr>
        <p:grpSpPr>
          <a:xfrm>
            <a:off x="4282361" y="1888266"/>
            <a:ext cx="2447888" cy="364385"/>
            <a:chOff x="2864009" y="1595903"/>
            <a:chExt cx="2373009" cy="3643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310243-6497-8C61-C7E8-BD126C33734F}"/>
                </a:ext>
              </a:extLst>
            </p:cNvPr>
            <p:cNvSpPr/>
            <p:nvPr/>
          </p:nvSpPr>
          <p:spPr>
            <a:xfrm>
              <a:off x="2864009" y="159590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BDDCB31-977D-ECE0-471B-C45F3CBAEAD9}"/>
                </a:ext>
              </a:extLst>
            </p:cNvPr>
            <p:cNvSpPr txBox="1"/>
            <p:nvPr/>
          </p:nvSpPr>
          <p:spPr>
            <a:xfrm>
              <a:off x="2878423" y="1624206"/>
              <a:ext cx="229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2. Routeurs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8CFE8C-827E-7F82-EA68-482555F1044E}"/>
              </a:ext>
            </a:extLst>
          </p:cNvPr>
          <p:cNvGrpSpPr/>
          <p:nvPr/>
        </p:nvGrpSpPr>
        <p:grpSpPr>
          <a:xfrm>
            <a:off x="4287539" y="2374235"/>
            <a:ext cx="2686443" cy="364385"/>
            <a:chOff x="2892490" y="3013613"/>
            <a:chExt cx="2604267" cy="3643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32B699-09F6-E312-C6C9-F710B0933446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550B97-7D66-BEAC-063E-863B248AF753}"/>
                </a:ext>
              </a:extLst>
            </p:cNvPr>
            <p:cNvSpPr txBox="1"/>
            <p:nvPr/>
          </p:nvSpPr>
          <p:spPr>
            <a:xfrm>
              <a:off x="2910962" y="3042528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3. Contrôleurs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8AB5F7F-18D4-9A5B-F3B9-3AAF5B67D9A7}"/>
              </a:ext>
            </a:extLst>
          </p:cNvPr>
          <p:cNvGrpSpPr/>
          <p:nvPr/>
        </p:nvGrpSpPr>
        <p:grpSpPr>
          <a:xfrm>
            <a:off x="4296773" y="2867542"/>
            <a:ext cx="2677207" cy="364385"/>
            <a:chOff x="2892490" y="3013613"/>
            <a:chExt cx="2595314" cy="3643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7765F-CD59-0D3E-264F-0AFDB4FBCECA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FCE8D25-E097-997B-2188-9B4A583D916E}"/>
                </a:ext>
              </a:extLst>
            </p:cNvPr>
            <p:cNvSpPr txBox="1"/>
            <p:nvPr/>
          </p:nvSpPr>
          <p:spPr>
            <a:xfrm>
              <a:off x="2902009" y="3043827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4. Modèles </a:t>
              </a:r>
              <a:r>
                <a:rPr lang="fr-FR" sz="1200" dirty="0">
                  <a:latin typeface="Montserrat" panose="00000500000000000000" pitchFamily="2" charset="0"/>
                </a:rPr>
                <a:t>(Mongoose)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1A7EF6D-5258-34E5-C8E8-816351CFBFF5}"/>
              </a:ext>
            </a:extLst>
          </p:cNvPr>
          <p:cNvGrpSpPr/>
          <p:nvPr/>
        </p:nvGrpSpPr>
        <p:grpSpPr>
          <a:xfrm>
            <a:off x="4125034" y="3845582"/>
            <a:ext cx="2762541" cy="1009361"/>
            <a:chOff x="5501932" y="2860674"/>
            <a:chExt cx="2688730" cy="10093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1F0B06-63D3-172B-322E-1D5B868BA8E6}"/>
                </a:ext>
              </a:extLst>
            </p:cNvPr>
            <p:cNvSpPr/>
            <p:nvPr/>
          </p:nvSpPr>
          <p:spPr>
            <a:xfrm>
              <a:off x="5501932" y="2860674"/>
              <a:ext cx="2688730" cy="1009361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BB02E9B-F29E-CC63-D226-CCF55A5D725C}"/>
                </a:ext>
              </a:extLst>
            </p:cNvPr>
            <p:cNvSpPr txBox="1"/>
            <p:nvPr/>
          </p:nvSpPr>
          <p:spPr>
            <a:xfrm>
              <a:off x="5501932" y="2909561"/>
              <a:ext cx="2688729" cy="79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Base de données</a:t>
              </a:r>
              <a:br>
                <a:rPr lang="fr-FR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(MongoDB)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8AB20FB-7B15-7D11-CFE9-220ED6F01863}"/>
              </a:ext>
            </a:extLst>
          </p:cNvPr>
          <p:cNvGrpSpPr/>
          <p:nvPr/>
        </p:nvGrpSpPr>
        <p:grpSpPr>
          <a:xfrm>
            <a:off x="2754361" y="1679284"/>
            <a:ext cx="1267159" cy="521801"/>
            <a:chOff x="2754361" y="1679284"/>
            <a:chExt cx="1267159" cy="521801"/>
          </a:xfrm>
        </p:grpSpPr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C354959B-C4E3-2F0A-C3C1-1CE8AA810746}"/>
                </a:ext>
              </a:extLst>
            </p:cNvPr>
            <p:cNvSpPr/>
            <p:nvPr/>
          </p:nvSpPr>
          <p:spPr>
            <a:xfrm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9D6F357-E45A-5A18-1067-D3196926F2F0}"/>
                </a:ext>
              </a:extLst>
            </p:cNvPr>
            <p:cNvSpPr txBox="1"/>
            <p:nvPr/>
          </p:nvSpPr>
          <p:spPr>
            <a:xfrm>
              <a:off x="2754361" y="1679284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1. Requête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488EDC-8E2C-63F5-4E36-6D357DA0BA43}"/>
              </a:ext>
            </a:extLst>
          </p:cNvPr>
          <p:cNvGrpSpPr/>
          <p:nvPr/>
        </p:nvGrpSpPr>
        <p:grpSpPr>
          <a:xfrm>
            <a:off x="5239458" y="3457015"/>
            <a:ext cx="2076687" cy="333352"/>
            <a:chOff x="1121439" y="138614"/>
            <a:chExt cx="2076687" cy="830452"/>
          </a:xfrm>
        </p:grpSpPr>
        <p:sp>
          <p:nvSpPr>
            <p:cNvPr id="33" name="Flèche : droite 32">
              <a:extLst>
                <a:ext uri="{FF2B5EF4-FFF2-40B4-BE49-F238E27FC236}">
                  <a16:creationId xmlns:a16="http://schemas.microsoft.com/office/drawing/2014/main" id="{D727AC3F-FA16-362F-14A1-14B5D1645C38}"/>
                </a:ext>
              </a:extLst>
            </p:cNvPr>
            <p:cNvSpPr/>
            <p:nvPr/>
          </p:nvSpPr>
          <p:spPr>
            <a:xfrm rot="5400000">
              <a:off x="1000033" y="285144"/>
              <a:ext cx="805328" cy="562515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8DB3898-A45F-FB42-4DAA-0ECC2D96CACB}"/>
                </a:ext>
              </a:extLst>
            </p:cNvPr>
            <p:cNvSpPr txBox="1"/>
            <p:nvPr/>
          </p:nvSpPr>
          <p:spPr>
            <a:xfrm>
              <a:off x="1707604" y="138614"/>
              <a:ext cx="1490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6. Interaction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A8CF1F1-166F-7722-D9AF-704811686B9D}"/>
              </a:ext>
            </a:extLst>
          </p:cNvPr>
          <p:cNvGrpSpPr/>
          <p:nvPr/>
        </p:nvGrpSpPr>
        <p:grpSpPr>
          <a:xfrm>
            <a:off x="2786987" y="2391610"/>
            <a:ext cx="1310891" cy="532883"/>
            <a:chOff x="2786987" y="1668202"/>
            <a:chExt cx="1310891" cy="532883"/>
          </a:xfrm>
        </p:grpSpPr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9BDBFFCB-9102-0AF2-3402-EBFA937D5C28}"/>
                </a:ext>
              </a:extLst>
            </p:cNvPr>
            <p:cNvSpPr/>
            <p:nvPr/>
          </p:nvSpPr>
          <p:spPr>
            <a:xfrm flipH="1"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E13EC10-B97E-3DED-3FFF-E90E8EED3C4B}"/>
                </a:ext>
              </a:extLst>
            </p:cNvPr>
            <p:cNvSpPr txBox="1"/>
            <p:nvPr/>
          </p:nvSpPr>
          <p:spPr>
            <a:xfrm>
              <a:off x="2830719" y="1668202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5. Réponse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72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86287" y="943837"/>
            <a:ext cx="8320500" cy="365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Permet :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L'élaboration des spécifications techniques pour répondre aux besoins.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De rester à jour avec les dernières avancées technologiques.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des applications.</a:t>
            </a:r>
            <a:endParaRPr lang="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lang="fr" sz="8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des sources en deux axes :</a:t>
            </a:r>
            <a:endParaRPr lang="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techniques </a:t>
            </a:r>
            <a:r>
              <a:rPr lang="fr-FR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associées au projet Menu Maker. 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axées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sur le développement web.</a:t>
            </a:r>
            <a:endParaRPr lang="fr-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52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technique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4AE22E6-E96C-477D-1DC1-DCE5EB75C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7" b="27332"/>
          <a:stretch/>
        </p:blipFill>
        <p:spPr>
          <a:xfrm>
            <a:off x="311700" y="937136"/>
            <a:ext cx="3724898" cy="40611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95A9AB-3896-8FC5-DDEB-57A0127DA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77"/>
          <a:stretch/>
        </p:blipFill>
        <p:spPr>
          <a:xfrm>
            <a:off x="4083896" y="937136"/>
            <a:ext cx="3724898" cy="1639995"/>
          </a:xfrm>
          <a:prstGeom prst="rect">
            <a:avLst/>
          </a:prstGeom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3896" y="2625616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Building a RESTful API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Node,js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Express, and MongoDB.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Guide complet pour la construction du back-end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d'une application avec une base de données NoSQL.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87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de </a:t>
            </a:r>
            <a:r>
              <a:rPr lang="fr-FR" sz="20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développement web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0338" y="2077317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 Common WCAG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Mistakes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and how to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avoid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Rappel des principales erreurs courantes en matière d’accessibilité,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 qu'il est crucial de ne pas négliger.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E6E285-8BE7-D7BD-D65C-9C0D4B692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41" r="1412" b="17847"/>
          <a:stretch/>
        </p:blipFill>
        <p:spPr>
          <a:xfrm>
            <a:off x="311700" y="937136"/>
            <a:ext cx="3721340" cy="368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5A3FFB-4525-C230-313D-B3D7FB4F2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34" r="3505"/>
          <a:stretch/>
        </p:blipFill>
        <p:spPr>
          <a:xfrm>
            <a:off x="4080338" y="937136"/>
            <a:ext cx="3721339" cy="10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33372" y="4310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25539" y="934713"/>
            <a:ext cx="83205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choix technologiques ont été faits de manière à pouvoir concevoir l’apllication web de manière efficace et organisée.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Kanban sera un outil crucial pour suivre l’anvancée du projet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, tandis que les méthodes Agile et Scrum seront parfaites pour faciliter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processus de développement et l’amélioration continue.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 ressources sont mises à disposition pour aider ou informer davantage les développeurs.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14300">
              <a:lnSpc>
                <a:spcPct val="150000"/>
              </a:lnSpc>
              <a:buClr>
                <a:srgbClr val="0D0D0D"/>
              </a:buClr>
              <a:buSzPts val="1800"/>
            </a:pPr>
            <a:r>
              <a:rPr lang="fr" b="1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Estimation du temps total nécessaire :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front-end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30 jours et demi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back-end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22 jours et demi</a:t>
            </a:r>
            <a:endParaRPr i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3300" y="767645"/>
            <a:ext cx="8520600" cy="4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du projet</a:t>
            </a:r>
            <a:r>
              <a:rPr lang="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- Menu Maker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Aperçu de la maquette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Suivi du projet avec le Kanban </a:t>
            </a:r>
            <a:endParaRPr lang="fr-FR"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-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Contexte du Projet - Menu Maker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1087" y="912785"/>
            <a:ext cx="8320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Une Interface dédiée aux restaurateurs :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Simplifie la création et la mise en forme de menus.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Publie un menu sur Deliveroo en un clic.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Diffuse un menu sur Instagram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Exporte un menu au format PDF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la commande d’impression de menus vers Qwenta.</a:t>
            </a:r>
            <a:endParaRPr sz="1500" i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2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F7374-3216-2D1B-5F3D-EEA8DE675101}"/>
              </a:ext>
            </a:extLst>
          </p:cNvPr>
          <p:cNvSpPr/>
          <p:nvPr/>
        </p:nvSpPr>
        <p:spPr>
          <a:xfrm>
            <a:off x="406400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38C88-B1A6-37B9-D4FA-2BA5238C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7" y="1372563"/>
            <a:ext cx="2394121" cy="35329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0A5458-8F60-E03F-30B5-D163600C7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" t="3727" b="2617"/>
          <a:stretch/>
        </p:blipFill>
        <p:spPr>
          <a:xfrm>
            <a:off x="3431781" y="1372563"/>
            <a:ext cx="5039924" cy="3532991"/>
          </a:xfrm>
          <a:prstGeom prst="rect">
            <a:avLst/>
          </a:prstGeom>
        </p:spPr>
      </p:pic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BB932711-FD7A-65EA-B103-99DC86C97778}"/>
              </a:ext>
            </a:extLst>
          </p:cNvPr>
          <p:cNvSpPr txBox="1"/>
          <p:nvPr/>
        </p:nvSpPr>
        <p:spPr>
          <a:xfrm>
            <a:off x="549626" y="763173"/>
            <a:ext cx="2394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Page d’accueil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3431781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Tableau de bord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3352803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Création d’un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41F488-0E7E-AEBB-5A3B-6307F6B60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" t="2860" b="2540"/>
          <a:stretch/>
        </p:blipFill>
        <p:spPr>
          <a:xfrm>
            <a:off x="478732" y="1345994"/>
            <a:ext cx="5039924" cy="3564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E1A797-79D4-499F-BB11-BC9DEA9F286D}"/>
              </a:ext>
            </a:extLst>
          </p:cNvPr>
          <p:cNvSpPr/>
          <p:nvPr/>
        </p:nvSpPr>
        <p:spPr>
          <a:xfrm>
            <a:off x="5904095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8C5814A6-5950-1668-3E44-880D9DC667BE}"/>
              </a:ext>
            </a:extLst>
          </p:cNvPr>
          <p:cNvSpPr txBox="1"/>
          <p:nvPr/>
        </p:nvSpPr>
        <p:spPr>
          <a:xfrm>
            <a:off x="5904095" y="770048"/>
            <a:ext cx="270703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u="sng" dirty="0">
                <a:latin typeface="Montserrat"/>
                <a:ea typeface="Montserrat"/>
                <a:cs typeface="Montserrat"/>
                <a:sym typeface="Montserrat"/>
              </a:rPr>
              <a:t>Ajout de plats </a:t>
            </a: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F2EC8D-CD3C-93CE-4387-82881B400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39" t="3639" r="17312" b="1891"/>
          <a:stretch/>
        </p:blipFill>
        <p:spPr>
          <a:xfrm>
            <a:off x="6124594" y="1262885"/>
            <a:ext cx="2268333" cy="3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Personnalisation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F29B70-3D03-B6D0-5910-5AC3420C9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t="1938" b="2572"/>
          <a:stretch/>
        </p:blipFill>
        <p:spPr>
          <a:xfrm>
            <a:off x="460638" y="1303589"/>
            <a:ext cx="5085241" cy="36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Diffusion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40D820-A84E-B683-F8B3-46AA26B9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" t="2075" b="2299"/>
          <a:stretch/>
        </p:blipFill>
        <p:spPr>
          <a:xfrm>
            <a:off x="463912" y="1306285"/>
            <a:ext cx="5081192" cy="36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Agile :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Livraison en continue du produit via des cycles de développement itératifs.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Adaptation aux changements de besoins et aux retours d'expérience.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Facilitation de la collaboration avec les parties prenantes.</a:t>
            </a:r>
            <a:b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</a:t>
            </a: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Scrum (structuration en Sprints) : </a:t>
            </a:r>
            <a:endParaRPr lang="fr-FR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Intervalle de temps de travail fixe (1 à 4 semaines).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Offre un rythme aidant à se concentrer sur des objectifs atteignables.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Réunions régulières pour faire le point.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5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Avantages pour le projet Menu Maker :</a:t>
            </a:r>
            <a:endParaRPr lang="fr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Idéal pour le développement d’application web.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le processus de développement.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Permet une amélioration continue de la conception du produit.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Offre une meilleure capacité d’adaptation pour répondre aux besoins.</a:t>
            </a:r>
            <a:endParaRPr lang="fr-FR"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39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948</Words>
  <Application>Microsoft Office PowerPoint</Application>
  <PresentationFormat>Affichage à l'écran (16:9)</PresentationFormat>
  <Paragraphs>130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Wingdings</vt:lpstr>
      <vt:lpstr>Montserrat</vt:lpstr>
      <vt:lpstr>Arial</vt:lpstr>
      <vt:lpstr>Simple Light</vt:lpstr>
      <vt:lpstr>Présentation PowerPoint</vt:lpstr>
      <vt:lpstr>Sommaire</vt:lpstr>
      <vt:lpstr>Contexte du Projet - Menu Maker</vt:lpstr>
      <vt:lpstr>Aperçu de la maquette</vt:lpstr>
      <vt:lpstr>Aperçu de la maquette</vt:lpstr>
      <vt:lpstr>Aperçu de la maquette</vt:lpstr>
      <vt:lpstr>Aperçu de la maquette</vt:lpstr>
      <vt:lpstr>Méthodologies utilisées</vt:lpstr>
      <vt:lpstr>Méthodologies utilisées</vt:lpstr>
      <vt:lpstr>Suivi du projet avec le Kanban</vt:lpstr>
      <vt:lpstr>Suivi du projet avec le Kanban</vt:lpstr>
      <vt:lpstr>Spécifications techniques :</vt:lpstr>
      <vt:lpstr>Spécifications techniques :</vt:lpstr>
      <vt:lpstr>Veille technologique</vt:lpstr>
      <vt:lpstr>Veille technologique – Axe technique</vt:lpstr>
      <vt:lpstr>Veille technologique – Axe de développement web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Thomas LEGER</dc:creator>
  <cp:lastModifiedBy>Thomas LEGER</cp:lastModifiedBy>
  <cp:revision>64</cp:revision>
  <dcterms:modified xsi:type="dcterms:W3CDTF">2024-07-12T06:21:24Z</dcterms:modified>
</cp:coreProperties>
</file>